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7" r:id="rId4"/>
    <p:sldId id="258" r:id="rId5"/>
    <p:sldId id="259" r:id="rId6"/>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6D5834E8-3D9F-4607-B4F9-BD7E38053456}" type="datetimeFigureOut">
              <a:rPr lang="ro-RO" smtClean="0"/>
              <a:t>13.08.2020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132604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D5834E8-3D9F-4607-B4F9-BD7E38053456}" type="datetimeFigureOut">
              <a:rPr lang="ro-RO" smtClean="0"/>
              <a:t>13.08.2020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1435628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D5834E8-3D9F-4607-B4F9-BD7E38053456}" type="datetimeFigureOut">
              <a:rPr lang="ro-RO" smtClean="0"/>
              <a:t>13.08.2020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411985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6D5834E8-3D9F-4607-B4F9-BD7E38053456}" type="datetimeFigureOut">
              <a:rPr lang="ro-RO" smtClean="0"/>
              <a:t>13.08.2020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61291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834E8-3D9F-4607-B4F9-BD7E38053456}" type="datetimeFigureOut">
              <a:rPr lang="ro-RO" smtClean="0"/>
              <a:t>13.08.2020</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154631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6D5834E8-3D9F-4607-B4F9-BD7E38053456}" type="datetimeFigureOut">
              <a:rPr lang="ro-RO" smtClean="0"/>
              <a:t>13.08.2020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280674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6D5834E8-3D9F-4607-B4F9-BD7E38053456}" type="datetimeFigureOut">
              <a:rPr lang="ro-RO" smtClean="0"/>
              <a:t>13.08.2020</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3274554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6D5834E8-3D9F-4607-B4F9-BD7E38053456}" type="datetimeFigureOut">
              <a:rPr lang="ro-RO" smtClean="0"/>
              <a:t>13.08.2020</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46978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834E8-3D9F-4607-B4F9-BD7E38053456}" type="datetimeFigureOut">
              <a:rPr lang="ro-RO" smtClean="0"/>
              <a:t>13.08.2020</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1654141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834E8-3D9F-4607-B4F9-BD7E38053456}" type="datetimeFigureOut">
              <a:rPr lang="ro-RO" smtClean="0"/>
              <a:t>13.08.2020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2811464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834E8-3D9F-4607-B4F9-BD7E38053456}" type="datetimeFigureOut">
              <a:rPr lang="ro-RO" smtClean="0"/>
              <a:t>13.08.2020</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490997EF-A916-42F7-8967-4B63EBD577A8}" type="slidenum">
              <a:rPr lang="ro-RO" smtClean="0"/>
              <a:t>‹#›</a:t>
            </a:fld>
            <a:endParaRPr lang="ro-RO"/>
          </a:p>
        </p:txBody>
      </p:sp>
    </p:spTree>
    <p:extLst>
      <p:ext uri="{BB962C8B-B14F-4D97-AF65-F5344CB8AC3E}">
        <p14:creationId xmlns:p14="http://schemas.microsoft.com/office/powerpoint/2010/main" val="1973686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834E8-3D9F-4607-B4F9-BD7E38053456}" type="datetimeFigureOut">
              <a:rPr lang="ro-RO" smtClean="0"/>
              <a:t>13.08.2020</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997EF-A916-42F7-8967-4B63EBD577A8}" type="slidenum">
              <a:rPr lang="ro-RO" smtClean="0"/>
              <a:t>‹#›</a:t>
            </a:fld>
            <a:endParaRPr lang="ro-RO"/>
          </a:p>
        </p:txBody>
      </p:sp>
    </p:spTree>
    <p:extLst>
      <p:ext uri="{BB962C8B-B14F-4D97-AF65-F5344CB8AC3E}">
        <p14:creationId xmlns:p14="http://schemas.microsoft.com/office/powerpoint/2010/main" val="993317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http://orgchem.colorado.edu/hndbksupport/filt/images/fluted.jpg"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a:prstGeom prst="rect">
            <a:avLst/>
          </a:prstGeom>
        </p:spPr>
        <p:txBody>
          <a:bodyPr vert="horz" lIns="0" rIns="18288">
            <a:normAutofit lnSpcReduction="10000"/>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endParaRPr lang="ro-RO" i="1" dirty="0" smtClean="0">
              <a:solidFill>
                <a:srgbClr val="FF0000"/>
              </a:solidFill>
            </a:endParaRPr>
          </a:p>
          <a:p>
            <a:pPr algn="ctr"/>
            <a:endParaRPr lang="ro-RO" i="1" dirty="0" smtClean="0">
              <a:solidFill>
                <a:srgbClr val="FF0000"/>
              </a:solidFill>
            </a:endParaRPr>
          </a:p>
          <a:p>
            <a:pPr algn="ctr"/>
            <a:r>
              <a:rPr lang="ro-RO" i="1" dirty="0" smtClean="0">
                <a:solidFill>
                  <a:srgbClr val="FF0000"/>
                </a:solidFill>
              </a:rPr>
              <a:t>DOMENIUL: INDUSTRIE ALIMENTARĂ</a:t>
            </a:r>
          </a:p>
          <a:p>
            <a:pPr algn="ctr"/>
            <a:r>
              <a:rPr lang="ro-RO" i="1" dirty="0" smtClean="0">
                <a:solidFill>
                  <a:srgbClr val="FF0000"/>
                </a:solidFill>
              </a:rPr>
              <a:t>CLASA IX</a:t>
            </a:r>
          </a:p>
          <a:p>
            <a:pPr algn="ctr"/>
            <a:r>
              <a:rPr lang="ro-RO" i="1" dirty="0" smtClean="0">
                <a:solidFill>
                  <a:srgbClr val="FF0000"/>
                </a:solidFill>
              </a:rPr>
              <a:t>MODULUL II OPERAȚII DE BAZĂ ÎN LABORATOR</a:t>
            </a:r>
          </a:p>
          <a:p>
            <a:pPr lvl="0" algn="ctr">
              <a:buClr>
                <a:srgbClr val="0BD0D9"/>
              </a:buClr>
            </a:pPr>
            <a:r>
              <a:rPr lang="ro-RO" i="1" dirty="0" smtClean="0">
                <a:solidFill>
                  <a:schemeClr val="bg1">
                    <a:lumMod val="95000"/>
                    <a:lumOff val="5000"/>
                  </a:schemeClr>
                </a:solidFill>
              </a:rPr>
              <a:t>AUTOF</a:t>
            </a:r>
            <a:r>
              <a:rPr lang="ro-RO" i="1" dirty="0" smtClean="0">
                <a:solidFill>
                  <a:prstClr val="black">
                    <a:lumMod val="95000"/>
                    <a:lumOff val="5000"/>
                  </a:prstClr>
                </a:solidFill>
                <a:latin typeface="Constantia"/>
              </a:rPr>
              <a:t>AUTOR</a:t>
            </a:r>
            <a:r>
              <a:rPr lang="ro-RO" i="1" dirty="0">
                <a:solidFill>
                  <a:prstClr val="black">
                    <a:lumMod val="95000"/>
                    <a:lumOff val="5000"/>
                  </a:prstClr>
                </a:solidFill>
                <a:latin typeface="Constantia"/>
              </a:rPr>
              <a:t>, PROFESOR </a:t>
            </a:r>
            <a:r>
              <a:rPr lang="ro-RO" i="1" dirty="0" smtClean="0">
                <a:solidFill>
                  <a:prstClr val="black">
                    <a:lumMod val="95000"/>
                    <a:lumOff val="5000"/>
                  </a:prstClr>
                </a:solidFill>
                <a:latin typeface="Constantia"/>
              </a:rPr>
              <a:t>SANDU MANUELA LUMINIȚA</a:t>
            </a:r>
            <a:endParaRPr lang="ro-RO" i="1" dirty="0">
              <a:solidFill>
                <a:prstClr val="black">
                  <a:lumMod val="95000"/>
                  <a:lumOff val="5000"/>
                </a:prstClr>
              </a:solidFill>
              <a:latin typeface="Constantia"/>
            </a:endParaRPr>
          </a:p>
          <a:p>
            <a:pPr algn="ctr"/>
            <a:r>
              <a:rPr lang="ro-RO" sz="2800" dirty="0">
                <a:latin typeface="Times New Roman" pitchFamily="18" charset="0"/>
                <a:cs typeface="Times New Roman" pitchFamily="18" charset="0"/>
              </a:rPr>
              <a:t>Liceul Tehnologic  „Grigore Antipa” Bacău </a:t>
            </a:r>
          </a:p>
          <a:p>
            <a:pPr algn="ctr"/>
            <a:r>
              <a:rPr lang="ro-RO" i="1" dirty="0" smtClean="0">
                <a:solidFill>
                  <a:schemeClr val="bg1">
                    <a:lumMod val="95000"/>
                    <a:lumOff val="5000"/>
                  </a:schemeClr>
                </a:solidFill>
              </a:rPr>
              <a:t>ESOR MARIN IRINA</a:t>
            </a:r>
          </a:p>
          <a:p>
            <a:pPr algn="ctr"/>
            <a:r>
              <a:rPr lang="ro-RO" i="1" dirty="0">
                <a:solidFill>
                  <a:schemeClr val="bg1">
                    <a:lumMod val="95000"/>
                    <a:lumOff val="5000"/>
                  </a:schemeClr>
                </a:solidFill>
              </a:rPr>
              <a:t>AUTOR, PROFESOR MARIN IRINA</a:t>
            </a:r>
          </a:p>
          <a:p>
            <a:pPr algn="ctr"/>
            <a:endParaRPr lang="ro-RO" dirty="0" smtClean="0"/>
          </a:p>
          <a:p>
            <a:endParaRPr lang="ro-RO" dirty="0"/>
          </a:p>
        </p:txBody>
      </p:sp>
      <p:sp>
        <p:nvSpPr>
          <p:cNvPr id="5" name="Rectangle 4"/>
          <p:cNvSpPr/>
          <p:nvPr/>
        </p:nvSpPr>
        <p:spPr>
          <a:xfrm>
            <a:off x="1259632" y="836712"/>
            <a:ext cx="6336704" cy="13234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lvl="0" algn="ctr"/>
            <a:r>
              <a:rPr lang="ro-RO" sz="4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rPr>
              <a:t>FILTRAREA.TIPURI DE FILTRARE</a:t>
            </a:r>
            <a:endParaRPr lang="en-US" sz="4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537497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12001"/>
            <a:ext cx="9144000" cy="1200329"/>
          </a:xfrm>
          <a:prstGeom prst="rect">
            <a:avLst/>
          </a:prstGeom>
          <a:solidFill>
            <a:schemeClr val="accent2">
              <a:lumMod val="60000"/>
              <a:lumOff val="40000"/>
            </a:schemeClr>
          </a:solidFill>
        </p:spPr>
        <p:txBody>
          <a:bodyPr wrap="square">
            <a:spAutoFit/>
          </a:bodyPr>
          <a:lstStyle/>
          <a:p>
            <a:pPr algn="just"/>
            <a:r>
              <a:rPr lang="ro-RO" b="1" dirty="0" smtClean="0">
                <a:latin typeface="Arial Black" pitchFamily="34" charset="0"/>
              </a:rPr>
              <a:t>Este </a:t>
            </a:r>
            <a:r>
              <a:rPr lang="ro-RO" b="1" dirty="0">
                <a:latin typeface="Arial Black" pitchFamily="34" charset="0"/>
              </a:rPr>
              <a:t>operaţia de laborator prin care ce separă două faze ale unui amestec heterogen cu ajutorul unui material poros care permite trecerea numai a uneia din cele doua faze. De obicei prin filtrare se înţelege separarea unei faze solide de o fază lichidă sau gazoasă.</a:t>
            </a:r>
          </a:p>
        </p:txBody>
      </p:sp>
      <p:sp>
        <p:nvSpPr>
          <p:cNvPr id="8" name="Rectangle 7"/>
          <p:cNvSpPr/>
          <p:nvPr/>
        </p:nvSpPr>
        <p:spPr>
          <a:xfrm>
            <a:off x="1907704" y="188640"/>
            <a:ext cx="7236296"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o-RO"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FILTRAREA.TIPURI DE FILTRARE</a:t>
            </a:r>
            <a:endPar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Rectangle 8"/>
          <p:cNvSpPr/>
          <p:nvPr/>
        </p:nvSpPr>
        <p:spPr>
          <a:xfrm>
            <a:off x="0" y="2136338"/>
            <a:ext cx="9144000" cy="2031325"/>
          </a:xfrm>
          <a:prstGeom prst="rect">
            <a:avLst/>
          </a:prstGeom>
          <a:solidFill>
            <a:schemeClr val="accent3">
              <a:lumMod val="75000"/>
            </a:schemeClr>
          </a:solidFill>
        </p:spPr>
        <p:txBody>
          <a:bodyPr wrap="square">
            <a:spAutoFit/>
          </a:bodyPr>
          <a:lstStyle/>
          <a:p>
            <a:r>
              <a:rPr lang="ro-RO" b="1" dirty="0" smtClean="0">
                <a:solidFill>
                  <a:srgbClr val="000000"/>
                </a:solidFill>
                <a:effectLst/>
                <a:latin typeface="Arial Black" pitchFamily="34" charset="0"/>
                <a:ea typeface="Times New Roman"/>
              </a:rPr>
              <a:t>	Filtrarea este o operaţie curentă în laborator. Ea se foloseste pentru :</a:t>
            </a:r>
          </a:p>
          <a:p>
            <a:pPr marL="285750" indent="-285750">
              <a:buFont typeface="Arial" pitchFamily="34" charset="0"/>
              <a:buChar char="•"/>
            </a:pPr>
            <a:r>
              <a:rPr lang="ro-RO" b="1" dirty="0" smtClean="0">
                <a:solidFill>
                  <a:srgbClr val="000000"/>
                </a:solidFill>
                <a:effectLst/>
                <a:latin typeface="Arial Black" pitchFamily="34" charset="0"/>
                <a:ea typeface="Times New Roman"/>
              </a:rPr>
              <a:t>îndepărtarea impurităţilor mecanice dintr-un lichid</a:t>
            </a:r>
          </a:p>
          <a:p>
            <a:pPr marL="285750" indent="-285750">
              <a:buFont typeface="Arial" pitchFamily="34" charset="0"/>
              <a:buChar char="•"/>
            </a:pPr>
            <a:r>
              <a:rPr lang="ro-RO" b="1" dirty="0" smtClean="0">
                <a:solidFill>
                  <a:srgbClr val="000000"/>
                </a:solidFill>
                <a:effectLst/>
                <a:latin typeface="Arial Black" pitchFamily="34" charset="0"/>
                <a:ea typeface="Times New Roman"/>
              </a:rPr>
              <a:t>fie la izolarea componentei solide (la recristalizări sau în scopuri analitice)</a:t>
            </a:r>
          </a:p>
          <a:p>
            <a:pPr marL="285750" indent="-285750">
              <a:buFont typeface="Arial" pitchFamily="34" charset="0"/>
              <a:buChar char="•"/>
            </a:pPr>
            <a:r>
              <a:rPr lang="ro-RO" b="1" dirty="0" smtClean="0">
                <a:solidFill>
                  <a:srgbClr val="000000"/>
                </a:solidFill>
                <a:effectLst/>
                <a:latin typeface="Arial Black" pitchFamily="34" charset="0"/>
                <a:ea typeface="Times New Roman"/>
              </a:rPr>
              <a:t>fie la izolarea ambelor componente, atît a celei solide cît şi a celei lichide.</a:t>
            </a:r>
            <a:endParaRPr lang="ro-RO" b="1" dirty="0">
              <a:latin typeface="Arial Black" pitchFamily="34" charset="0"/>
            </a:endParaRPr>
          </a:p>
        </p:txBody>
      </p:sp>
      <p:pic>
        <p:nvPicPr>
          <p:cNvPr id="102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167664"/>
            <a:ext cx="2699792" cy="2690336"/>
          </a:xfrm>
          <a:prstGeom prst="rect">
            <a:avLst/>
          </a:prstGeom>
          <a:ln/>
        </p:spPr>
        <p:style>
          <a:lnRef idx="2">
            <a:schemeClr val="accent2"/>
          </a:lnRef>
          <a:fillRef idx="1">
            <a:schemeClr val="lt1"/>
          </a:fillRef>
          <a:effectRef idx="0">
            <a:schemeClr val="accent2"/>
          </a:effectRef>
          <a:fontRef idx="minor">
            <a:schemeClr val="dk1"/>
          </a:fontRef>
        </p:style>
      </p:pic>
      <p:sp>
        <p:nvSpPr>
          <p:cNvPr id="10" name="Rectangle 9"/>
          <p:cNvSpPr/>
          <p:nvPr/>
        </p:nvSpPr>
        <p:spPr>
          <a:xfrm>
            <a:off x="0" y="4214611"/>
            <a:ext cx="6444208" cy="2585323"/>
          </a:xfrm>
          <a:prstGeom prst="rect">
            <a:avLst/>
          </a:prstGeom>
          <a:solidFill>
            <a:schemeClr val="accent4">
              <a:lumMod val="40000"/>
              <a:lumOff val="60000"/>
            </a:schemeClr>
          </a:solidFill>
        </p:spPr>
        <p:txBody>
          <a:bodyPr wrap="square">
            <a:spAutoFit/>
          </a:bodyPr>
          <a:lstStyle/>
          <a:p>
            <a:pPr algn="just">
              <a:spcAft>
                <a:spcPts val="0"/>
              </a:spcAft>
              <a:tabLst>
                <a:tab pos="180340" algn="l"/>
              </a:tabLst>
            </a:pPr>
            <a:r>
              <a:rPr lang="ro-RO" dirty="0" smtClean="0">
                <a:solidFill>
                  <a:srgbClr val="000000"/>
                </a:solidFill>
                <a:effectLst/>
                <a:latin typeface="Arial Black" pitchFamily="34" charset="0"/>
                <a:ea typeface="Times New Roman"/>
              </a:rPr>
              <a:t>	Eficacitatea unei filtrări se caracterizează prin viteza de filtrare si gradul de separare al precipitatului de faza lichida şi este determinată de o serie de  factori, dintre care cei</a:t>
            </a:r>
            <a:r>
              <a:rPr lang="ro-RO" i="1" dirty="0" smtClean="0">
                <a:solidFill>
                  <a:srgbClr val="000000"/>
                </a:solidFill>
                <a:effectLst/>
                <a:latin typeface="Arial Black" pitchFamily="34" charset="0"/>
                <a:ea typeface="Times New Roman"/>
              </a:rPr>
              <a:t> </a:t>
            </a:r>
            <a:r>
              <a:rPr lang="ro-RO" dirty="0" smtClean="0">
                <a:solidFill>
                  <a:srgbClr val="000000"/>
                </a:solidFill>
                <a:effectLst/>
                <a:latin typeface="Arial Black" pitchFamily="34" charset="0"/>
                <a:ea typeface="Times New Roman"/>
              </a:rPr>
              <a:t>mai importanţi sunt:</a:t>
            </a:r>
            <a:endParaRPr lang="ro-RO" sz="1400" dirty="0" smtClean="0">
              <a:effectLst/>
              <a:latin typeface="Arial Black" pitchFamily="34" charset="0"/>
              <a:ea typeface="Times New Roman"/>
            </a:endParaRPr>
          </a:p>
          <a:p>
            <a:pPr algn="just">
              <a:spcAft>
                <a:spcPts val="0"/>
              </a:spcAft>
              <a:tabLst>
                <a:tab pos="180340" algn="l"/>
              </a:tabLst>
            </a:pPr>
            <a:r>
              <a:rPr lang="ro-RO" dirty="0" smtClean="0">
                <a:effectLst/>
                <a:latin typeface="Arial Black" pitchFamily="34" charset="0"/>
                <a:ea typeface="Times New Roman"/>
              </a:rPr>
              <a:t>- </a:t>
            </a:r>
            <a:r>
              <a:rPr lang="ro-RO" dirty="0" smtClean="0">
                <a:solidFill>
                  <a:srgbClr val="000000"/>
                </a:solidFill>
                <a:effectLst/>
                <a:latin typeface="Arial Black" pitchFamily="34" charset="0"/>
                <a:ea typeface="Times New Roman"/>
              </a:rPr>
              <a:t>dimensiunea porilor filtrului;</a:t>
            </a:r>
            <a:endParaRPr lang="ro-RO" sz="1400" dirty="0" smtClean="0">
              <a:effectLst/>
              <a:latin typeface="Arial Black" pitchFamily="34" charset="0"/>
              <a:ea typeface="Times New Roman"/>
            </a:endParaRPr>
          </a:p>
          <a:p>
            <a:pPr algn="just">
              <a:spcAft>
                <a:spcPts val="0"/>
              </a:spcAft>
              <a:tabLst>
                <a:tab pos="180340" algn="l"/>
              </a:tabLst>
            </a:pPr>
            <a:r>
              <a:rPr lang="ro-RO" dirty="0" smtClean="0">
                <a:solidFill>
                  <a:srgbClr val="000000"/>
                </a:solidFill>
                <a:effectLst/>
                <a:latin typeface="Arial Black" pitchFamily="34" charset="0"/>
                <a:ea typeface="Times New Roman"/>
              </a:rPr>
              <a:t>- raportul dintre dimensiunea porilor filtrului şi dimensiunea particulelor precipitatului;</a:t>
            </a:r>
            <a:endParaRPr lang="ro-RO" sz="1400" dirty="0" smtClean="0">
              <a:effectLst/>
              <a:latin typeface="Arial Black" pitchFamily="34" charset="0"/>
              <a:ea typeface="Times New Roman"/>
            </a:endParaRPr>
          </a:p>
          <a:p>
            <a:pPr algn="just">
              <a:spcAft>
                <a:spcPts val="0"/>
              </a:spcAft>
              <a:tabLst>
                <a:tab pos="180340" algn="l"/>
              </a:tabLst>
            </a:pPr>
            <a:r>
              <a:rPr lang="ro-RO" dirty="0" smtClean="0">
                <a:solidFill>
                  <a:srgbClr val="000000"/>
                </a:solidFill>
                <a:effectLst/>
                <a:latin typeface="Arial Black" pitchFamily="34" charset="0"/>
                <a:ea typeface="Times New Roman"/>
              </a:rPr>
              <a:t>- mărimea suprafetei filtrante;</a:t>
            </a:r>
            <a:endParaRPr lang="ro-RO" sz="1400" dirty="0" smtClean="0">
              <a:effectLst/>
              <a:latin typeface="Arial Black" pitchFamily="34" charset="0"/>
              <a:ea typeface="Times New Roman"/>
            </a:endParaRPr>
          </a:p>
        </p:txBody>
      </p:sp>
    </p:spTree>
    <p:extLst>
      <p:ext uri="{BB962C8B-B14F-4D97-AF65-F5344CB8AC3E}">
        <p14:creationId xmlns:p14="http://schemas.microsoft.com/office/powerpoint/2010/main" val="80652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1152127"/>
          </a:xfrm>
          <a:solidFill>
            <a:schemeClr val="accent4">
              <a:lumMod val="40000"/>
              <a:lumOff val="60000"/>
            </a:schemeClr>
          </a:solidFill>
        </p:spPr>
        <p:txBody>
          <a:bodyPr>
            <a:normAutofit/>
          </a:bodyPr>
          <a:lstStyle/>
          <a:p>
            <a:pPr algn="just">
              <a:spcAft>
                <a:spcPts val="0"/>
              </a:spcAft>
              <a:tabLst>
                <a:tab pos="180340" algn="l"/>
                <a:tab pos="664210" algn="l"/>
              </a:tabLst>
            </a:pPr>
            <a:r>
              <a:rPr lang="ro-RO" sz="1800" dirty="0" smtClean="0">
                <a:solidFill>
                  <a:srgbClr val="000000"/>
                </a:solidFill>
                <a:effectLst/>
                <a:latin typeface="Arial Black" pitchFamily="34" charset="0"/>
                <a:ea typeface="Times New Roman"/>
              </a:rPr>
              <a:t>- diferenţa de presiune dintre cele două părţi ale suprafeţei filtrante;</a:t>
            </a:r>
            <a:endParaRPr lang="ro-RO" sz="1800" dirty="0" smtClean="0">
              <a:effectLst/>
              <a:latin typeface="Arial Black" pitchFamily="34" charset="0"/>
              <a:ea typeface="Times New Roman"/>
            </a:endParaRPr>
          </a:p>
          <a:p>
            <a:pPr marR="658495" algn="just">
              <a:spcAft>
                <a:spcPts val="0"/>
              </a:spcAft>
              <a:tabLst>
                <a:tab pos="180340" algn="l"/>
                <a:tab pos="670560" algn="l"/>
              </a:tabLst>
            </a:pPr>
            <a:r>
              <a:rPr lang="ro-RO" sz="1800" i="1" dirty="0" smtClean="0">
                <a:solidFill>
                  <a:srgbClr val="000000"/>
                </a:solidFill>
                <a:effectLst/>
                <a:latin typeface="Arial Black" pitchFamily="34" charset="0"/>
                <a:ea typeface="Times New Roman"/>
              </a:rPr>
              <a:t>-</a:t>
            </a:r>
            <a:r>
              <a:rPr lang="ro-RO" sz="1800" dirty="0" smtClean="0">
                <a:solidFill>
                  <a:srgbClr val="000000"/>
                </a:solidFill>
                <a:effectLst/>
                <a:latin typeface="Arial Black" pitchFamily="34" charset="0"/>
                <a:ea typeface="Times New Roman"/>
              </a:rPr>
              <a:t> natura precipitatului (amorf,cristalin);</a:t>
            </a:r>
            <a:endParaRPr lang="ro-RO" sz="1800" dirty="0" smtClean="0">
              <a:effectLst/>
              <a:latin typeface="Arial Black" pitchFamily="34" charset="0"/>
              <a:ea typeface="Times New Roman"/>
            </a:endParaRPr>
          </a:p>
          <a:p>
            <a:pPr marR="658495" algn="just">
              <a:spcAft>
                <a:spcPts val="0"/>
              </a:spcAft>
              <a:tabLst>
                <a:tab pos="180340" algn="l"/>
                <a:tab pos="670560" algn="l"/>
              </a:tabLst>
            </a:pPr>
            <a:r>
              <a:rPr lang="ro-RO" sz="1800" dirty="0" smtClean="0">
                <a:solidFill>
                  <a:srgbClr val="000000"/>
                </a:solidFill>
                <a:effectLst/>
                <a:latin typeface="Arial Black" pitchFamily="34" charset="0"/>
                <a:ea typeface="Times New Roman"/>
              </a:rPr>
              <a:t>- vâscozitatea fazei lichide.</a:t>
            </a:r>
          </a:p>
          <a:p>
            <a:pPr marR="658495" algn="just">
              <a:spcAft>
                <a:spcPts val="0"/>
              </a:spcAft>
              <a:tabLst>
                <a:tab pos="180340" algn="l"/>
                <a:tab pos="670560" algn="l"/>
              </a:tabLst>
            </a:pPr>
            <a:endParaRPr lang="ro-RO" sz="1100" dirty="0" smtClean="0">
              <a:effectLst/>
              <a:latin typeface="Courier New"/>
              <a:ea typeface="Times New Roman"/>
            </a:endParaRPr>
          </a:p>
          <a:p>
            <a:endParaRPr lang="ro-RO" sz="1400" dirty="0"/>
          </a:p>
        </p:txBody>
      </p:sp>
      <p:sp>
        <p:nvSpPr>
          <p:cNvPr id="4" name="Rectangle 3"/>
          <p:cNvSpPr/>
          <p:nvPr/>
        </p:nvSpPr>
        <p:spPr>
          <a:xfrm>
            <a:off x="0" y="980728"/>
            <a:ext cx="9143999" cy="2308324"/>
          </a:xfrm>
          <a:prstGeom prst="rect">
            <a:avLst/>
          </a:prstGeom>
          <a:solidFill>
            <a:schemeClr val="accent6">
              <a:lumMod val="60000"/>
              <a:lumOff val="40000"/>
            </a:schemeClr>
          </a:solidFill>
        </p:spPr>
        <p:txBody>
          <a:bodyPr wrap="square">
            <a:spAutoFit/>
          </a:bodyPr>
          <a:lstStyle/>
          <a:p>
            <a:pPr algn="just"/>
            <a:r>
              <a:rPr lang="ro-RO" dirty="0" smtClean="0">
                <a:latin typeface="Arial Black" pitchFamily="34" charset="0"/>
              </a:rPr>
              <a:t>	Dispozitivele </a:t>
            </a:r>
            <a:r>
              <a:rPr lang="ro-RO" dirty="0">
                <a:latin typeface="Arial Black" pitchFamily="34" charset="0"/>
              </a:rPr>
              <a:t>de filtrare se compun din pâlnii si din vase colectoare pentru filtrat.</a:t>
            </a:r>
          </a:p>
          <a:p>
            <a:pPr algn="just"/>
            <a:r>
              <a:rPr lang="ro-RO" dirty="0">
                <a:latin typeface="Arial Black" pitchFamily="34" charset="0"/>
              </a:rPr>
              <a:t>	Separarea se face cu ajutorul unui filtru care poate fi din hârtie, sticlă poroasă, material ceramic poros, etc. Cele mai utilizate materiale filtrante sunt hârtia de filtru şi sticla poroasă presată.</a:t>
            </a:r>
          </a:p>
          <a:p>
            <a:pPr algn="just"/>
            <a:r>
              <a:rPr lang="ro-RO" dirty="0">
                <a:latin typeface="Arial Black" pitchFamily="34" charset="0"/>
              </a:rPr>
              <a:t>	Gradul de dispersie al precipitatului determină alegerea hîrtiei de filtru de diferite porozităţi şi a plăcii filtrante de la baza creuzetului filtrant.</a:t>
            </a:r>
          </a:p>
        </p:txBody>
      </p:sp>
      <p:sp>
        <p:nvSpPr>
          <p:cNvPr id="5" name="Rectangle 4"/>
          <p:cNvSpPr/>
          <p:nvPr/>
        </p:nvSpPr>
        <p:spPr>
          <a:xfrm>
            <a:off x="-1" y="3289052"/>
            <a:ext cx="9143999" cy="2308324"/>
          </a:xfrm>
          <a:prstGeom prst="rect">
            <a:avLst/>
          </a:prstGeom>
          <a:solidFill>
            <a:schemeClr val="accent3">
              <a:lumMod val="75000"/>
            </a:schemeClr>
          </a:solidFill>
        </p:spPr>
        <p:txBody>
          <a:bodyPr wrap="square">
            <a:spAutoFit/>
          </a:bodyPr>
          <a:lstStyle/>
          <a:p>
            <a:pPr algn="just"/>
            <a:r>
              <a:rPr lang="ro-RO" dirty="0" smtClean="0">
                <a:latin typeface="Arial Black" pitchFamily="34" charset="0"/>
              </a:rPr>
              <a:t>	Hârtia </a:t>
            </a:r>
            <a:r>
              <a:rPr lang="ro-RO" dirty="0">
                <a:latin typeface="Arial Black" pitchFamily="34" charset="0"/>
              </a:rPr>
              <a:t>de filtru este calitativă in coli pătrate de 50/50 cm şi cantitativă în rondele cu diametrul de 9 si 11 cm. Hîrtia de filtru cantitativă este o hârtie specială demineralizată, care prin ardere lasă foarte puţină cenuşa, sub limita de sensibilitate a balanţei antilitice de aceea se si numeste „fara cenusa</a:t>
            </a:r>
            <a:r>
              <a:rPr lang="ro-RO" dirty="0" smtClean="0">
                <a:latin typeface="Arial Black" pitchFamily="34" charset="0"/>
              </a:rPr>
              <a:t>”.</a:t>
            </a:r>
            <a:r>
              <a:rPr lang="ro-RO" dirty="0">
                <a:latin typeface="Arial Black" pitchFamily="34" charset="0"/>
              </a:rPr>
              <a:t> Hârtia de filtru cantitativă se prezintă în pachete de câte 100 rondele, care se deosebesc prin mărimea </a:t>
            </a:r>
            <a:r>
              <a:rPr lang="ro-RO" dirty="0" smtClean="0">
                <a:latin typeface="Arial Black" pitchFamily="34" charset="0"/>
              </a:rPr>
              <a:t>porilor</a:t>
            </a:r>
            <a:endParaRPr lang="ro-RO" dirty="0">
              <a:latin typeface="Arial Black" pitchFamily="34" charset="0"/>
            </a:endParaRPr>
          </a:p>
          <a:p>
            <a:pPr algn="just"/>
            <a:endParaRPr lang="ro-RO" dirty="0">
              <a:latin typeface="Arial Black" pitchFamily="34" charset="0"/>
            </a:endParaRPr>
          </a:p>
        </p:txBody>
      </p:sp>
      <p:sp>
        <p:nvSpPr>
          <p:cNvPr id="7" name="Rectangle 6"/>
          <p:cNvSpPr/>
          <p:nvPr/>
        </p:nvSpPr>
        <p:spPr>
          <a:xfrm>
            <a:off x="0" y="5320377"/>
            <a:ext cx="9143997" cy="1754326"/>
          </a:xfrm>
          <a:prstGeom prst="rect">
            <a:avLst/>
          </a:prstGeom>
          <a:solidFill>
            <a:schemeClr val="accent1">
              <a:lumMod val="60000"/>
              <a:lumOff val="40000"/>
            </a:schemeClr>
          </a:solidFill>
        </p:spPr>
        <p:txBody>
          <a:bodyPr wrap="square">
            <a:spAutoFit/>
          </a:bodyPr>
          <a:lstStyle/>
          <a:p>
            <a:r>
              <a:rPr lang="ro-RO" dirty="0" smtClean="0">
                <a:latin typeface="Arial Black" pitchFamily="34" charset="0"/>
              </a:rPr>
              <a:t>	In </a:t>
            </a:r>
            <a:r>
              <a:rPr lang="ro-RO" dirty="0">
                <a:latin typeface="Arial Black" pitchFamily="34" charset="0"/>
              </a:rPr>
              <a:t>laborator în funcţie de natura operaţiilor şi de scopul urmărit, filtrarea se poate face </a:t>
            </a:r>
            <a:r>
              <a:rPr lang="ro-RO" dirty="0" smtClean="0">
                <a:latin typeface="Arial Black" pitchFamily="34" charset="0"/>
              </a:rPr>
              <a:t>:</a:t>
            </a:r>
          </a:p>
          <a:p>
            <a:endParaRPr lang="ro-RO" dirty="0">
              <a:latin typeface="Arial Black" pitchFamily="34" charset="0"/>
            </a:endParaRPr>
          </a:p>
          <a:p>
            <a:pPr lvl="0"/>
            <a:r>
              <a:rPr lang="ro-RO" dirty="0" smtClean="0">
                <a:latin typeface="Arial Black" pitchFamily="34" charset="0"/>
              </a:rPr>
              <a:t>1.LA PRESIUNE NORMALĂ(temperatura obișnuită sau la cald);</a:t>
            </a:r>
          </a:p>
          <a:p>
            <a:pPr lvl="0"/>
            <a:r>
              <a:rPr lang="ro-RO" dirty="0" smtClean="0">
                <a:latin typeface="Arial Black" pitchFamily="34" charset="0"/>
              </a:rPr>
              <a:t>2.LA PRESIUNE SCĂZUTĂ (ÎN VID);</a:t>
            </a:r>
          </a:p>
          <a:p>
            <a:pPr marL="285750" lvl="0" indent="-285750">
              <a:buFont typeface="Arial" pitchFamily="34" charset="0"/>
              <a:buChar char="•"/>
            </a:pPr>
            <a:endParaRPr lang="ro-RO" dirty="0">
              <a:latin typeface="Arial Black" pitchFamily="34" charset="0"/>
            </a:endParaRPr>
          </a:p>
        </p:txBody>
      </p:sp>
    </p:spTree>
    <p:extLst>
      <p:ext uri="{BB962C8B-B14F-4D97-AF65-F5344CB8AC3E}">
        <p14:creationId xmlns:p14="http://schemas.microsoft.com/office/powerpoint/2010/main" val="2431318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48680"/>
            <a:ext cx="9143999" cy="1754326"/>
          </a:xfrm>
          <a:prstGeom prst="rect">
            <a:avLst/>
          </a:prstGeom>
          <a:solidFill>
            <a:schemeClr val="accent6">
              <a:lumMod val="75000"/>
            </a:schemeClr>
          </a:solidFill>
        </p:spPr>
        <p:txBody>
          <a:bodyPr wrap="square">
            <a:spAutoFit/>
          </a:bodyPr>
          <a:lstStyle/>
          <a:p>
            <a:pPr algn="just"/>
            <a:r>
              <a:rPr lang="ro-RO" dirty="0">
                <a:latin typeface="Arial Black" pitchFamily="34" charset="0"/>
              </a:rPr>
              <a:t>In acest caz lichidele trec prin materialul filtrant numai datorită presiunii lor hidrostatice (numai sub presiunea coloanei de lichid din pâlnie) şi uneori datorită unei uşoare aspirări ce se produce în cazul în care filtratul umple coada </a:t>
            </a:r>
            <a:r>
              <a:rPr lang="ro-RO" dirty="0" smtClean="0">
                <a:latin typeface="Arial Black" pitchFamily="34" charset="0"/>
              </a:rPr>
              <a:t>pâlniei.Operația decurge lent,mai ales la soluțiile concentrate și a celor cu vâscozitate mare. Se apică la purificarea lichidelor,separarea agenților de uscare.</a:t>
            </a:r>
            <a:endParaRPr lang="ro-RO" dirty="0">
              <a:latin typeface="Arial Black" pitchFamily="34" charset="0"/>
            </a:endParaRPr>
          </a:p>
        </p:txBody>
      </p:sp>
      <p:sp>
        <p:nvSpPr>
          <p:cNvPr id="8" name="Rectangle 7"/>
          <p:cNvSpPr/>
          <p:nvPr/>
        </p:nvSpPr>
        <p:spPr>
          <a:xfrm>
            <a:off x="1813024" y="179348"/>
            <a:ext cx="5033237" cy="369332"/>
          </a:xfrm>
          <a:prstGeom prst="rect">
            <a:avLst/>
          </a:prstGeom>
          <a:solidFill>
            <a:srgbClr val="FFFF00"/>
          </a:solidFill>
        </p:spPr>
        <p:txBody>
          <a:bodyPr wrap="none">
            <a:spAutoFit/>
          </a:bodyPr>
          <a:lstStyle/>
          <a:p>
            <a:pPr algn="ctr"/>
            <a:r>
              <a:rPr lang="ro-RO" dirty="0" smtClean="0">
                <a:latin typeface="Arial Black" pitchFamily="34" charset="0"/>
              </a:rPr>
              <a:t>1.FILTRAREA LA PRESIUNE NORMALĂ</a:t>
            </a:r>
            <a:endParaRPr lang="ro-RO" dirty="0">
              <a:latin typeface="Arial Black" pitchFamily="34" charset="0"/>
            </a:endParaRPr>
          </a:p>
        </p:txBody>
      </p:sp>
      <p:sp>
        <p:nvSpPr>
          <p:cNvPr id="9" name="Rectangle 8"/>
          <p:cNvSpPr/>
          <p:nvPr/>
        </p:nvSpPr>
        <p:spPr>
          <a:xfrm>
            <a:off x="4944" y="2264687"/>
            <a:ext cx="9069033" cy="1261884"/>
          </a:xfrm>
          <a:prstGeom prst="rect">
            <a:avLst/>
          </a:prstGeom>
          <a:solidFill>
            <a:schemeClr val="accent3">
              <a:lumMod val="75000"/>
            </a:schemeClr>
          </a:solidFill>
        </p:spPr>
        <p:txBody>
          <a:bodyPr wrap="square">
            <a:spAutoFit/>
          </a:bodyPr>
          <a:lstStyle/>
          <a:p>
            <a:r>
              <a:rPr lang="ro-RO" dirty="0"/>
              <a:t> </a:t>
            </a:r>
            <a:endParaRPr lang="ro-RO" dirty="0" smtClean="0"/>
          </a:p>
          <a:p>
            <a:pPr algn="ctr"/>
            <a:r>
              <a:rPr lang="ro-RO" dirty="0" smtClean="0">
                <a:solidFill>
                  <a:srgbClr val="00B0F0"/>
                </a:solidFill>
                <a:latin typeface="Arial Black" pitchFamily="34" charset="0"/>
              </a:rPr>
              <a:t>CONFECŢIONAREA UNUI FILTRU DE HÂRTIE </a:t>
            </a:r>
          </a:p>
          <a:p>
            <a:pPr lvl="0" algn="ctr"/>
            <a:r>
              <a:rPr lang="ro-RO" sz="2000" dirty="0" smtClean="0">
                <a:solidFill>
                  <a:srgbClr val="FFFF00"/>
                </a:solidFill>
                <a:latin typeface="Arial Black" pitchFamily="34" charset="0"/>
              </a:rPr>
              <a:t>a.FILTRUL CUTAT</a:t>
            </a:r>
            <a:r>
              <a:rPr lang="ro-RO" sz="2000" dirty="0">
                <a:solidFill>
                  <a:srgbClr val="FFFF00"/>
                </a:solidFill>
                <a:latin typeface="Arial Black" pitchFamily="34" charset="0"/>
              </a:rPr>
              <a:t> (prin împăturire </a:t>
            </a:r>
            <a:r>
              <a:rPr lang="ro-RO" sz="2000" dirty="0" smtClean="0">
                <a:solidFill>
                  <a:srgbClr val="FFFF00"/>
                </a:solidFill>
                <a:latin typeface="Arial Black" pitchFamily="34" charset="0"/>
              </a:rPr>
              <a:t>de mai multe ori)-avantajul unei suprafețe de filtrare mai mari </a:t>
            </a:r>
            <a:endParaRPr lang="ro-RO" sz="2000" dirty="0">
              <a:solidFill>
                <a:srgbClr val="FFFF00"/>
              </a:solidFill>
              <a:latin typeface="Arial Black" pitchFamily="34" charset="0"/>
            </a:endParaRPr>
          </a:p>
        </p:txBody>
      </p:sp>
      <p:grpSp>
        <p:nvGrpSpPr>
          <p:cNvPr id="10" name="Group 9"/>
          <p:cNvGrpSpPr>
            <a:grpSpLocks/>
          </p:cNvGrpSpPr>
          <p:nvPr/>
        </p:nvGrpSpPr>
        <p:grpSpPr bwMode="auto">
          <a:xfrm>
            <a:off x="1617428" y="3568571"/>
            <a:ext cx="5094374" cy="352009"/>
            <a:chOff x="9370" y="2820"/>
            <a:chExt cx="3600" cy="945"/>
          </a:xfrm>
        </p:grpSpPr>
        <p:sp>
          <p:nvSpPr>
            <p:cNvPr id="12" name="Rectangle 11"/>
            <p:cNvSpPr>
              <a:spLocks noChangeArrowheads="1"/>
            </p:cNvSpPr>
            <p:nvPr/>
          </p:nvSpPr>
          <p:spPr bwMode="auto">
            <a:xfrm>
              <a:off x="9370" y="2820"/>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sp>
          <p:nvSpPr>
            <p:cNvPr id="13" name="Rectangle 12"/>
            <p:cNvSpPr>
              <a:spLocks noChangeArrowheads="1"/>
            </p:cNvSpPr>
            <p:nvPr/>
          </p:nvSpPr>
          <p:spPr bwMode="auto">
            <a:xfrm>
              <a:off x="10370" y="3300"/>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sp>
          <p:nvSpPr>
            <p:cNvPr id="14" name="Rectangle 13"/>
            <p:cNvSpPr>
              <a:spLocks noChangeArrowheads="1"/>
            </p:cNvSpPr>
            <p:nvPr/>
          </p:nvSpPr>
          <p:spPr bwMode="auto">
            <a:xfrm>
              <a:off x="12270" y="3405"/>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grpSp>
      <p:sp>
        <p:nvSpPr>
          <p:cNvPr id="15" name="Rectangle 14"/>
          <p:cNvSpPr/>
          <p:nvPr/>
        </p:nvSpPr>
        <p:spPr>
          <a:xfrm>
            <a:off x="539552" y="5000763"/>
            <a:ext cx="8063852" cy="369332"/>
          </a:xfrm>
          <a:prstGeom prst="rect">
            <a:avLst/>
          </a:prstGeom>
          <a:solidFill>
            <a:schemeClr val="accent3">
              <a:lumMod val="75000"/>
            </a:schemeClr>
          </a:solidFill>
        </p:spPr>
        <p:txBody>
          <a:bodyPr wrap="square">
            <a:spAutoFit/>
          </a:bodyPr>
          <a:lstStyle/>
          <a:p>
            <a:pPr algn="ctr"/>
            <a:r>
              <a:rPr lang="ro-RO" dirty="0"/>
              <a:t> </a:t>
            </a:r>
            <a:r>
              <a:rPr lang="ro-RO" dirty="0" smtClean="0">
                <a:solidFill>
                  <a:srgbClr val="FFFF00"/>
                </a:solidFill>
                <a:latin typeface="Arial Black" pitchFamily="34" charset="0"/>
              </a:rPr>
              <a:t>b.  FILTRUL NETED (prin împăturire de două ori și desfacere)</a:t>
            </a:r>
            <a:endParaRPr lang="ro-RO" dirty="0">
              <a:solidFill>
                <a:srgbClr val="FFFF00"/>
              </a:solidFill>
              <a:latin typeface="Arial Black" pitchFamily="34" charset="0"/>
            </a:endParaRPr>
          </a:p>
        </p:txBody>
      </p:sp>
      <p:pic>
        <p:nvPicPr>
          <p:cNvPr id="16"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flipV="1">
            <a:off x="95087" y="5445224"/>
            <a:ext cx="8653377" cy="1152128"/>
          </a:xfrm>
          <a:prstGeom prst="rect">
            <a:avLst/>
          </a:prstGeom>
          <a:noFill/>
          <a:ln>
            <a:noFill/>
          </a:ln>
        </p:spPr>
      </p:pic>
      <p:grpSp>
        <p:nvGrpSpPr>
          <p:cNvPr id="23" name="Group 22"/>
          <p:cNvGrpSpPr>
            <a:grpSpLocks/>
          </p:cNvGrpSpPr>
          <p:nvPr/>
        </p:nvGrpSpPr>
        <p:grpSpPr bwMode="auto">
          <a:xfrm>
            <a:off x="179512" y="3839933"/>
            <a:ext cx="8894465" cy="890270"/>
            <a:chOff x="8280" y="2252"/>
            <a:chExt cx="6030" cy="2640"/>
          </a:xfrm>
        </p:grpSpPr>
        <p:pic>
          <p:nvPicPr>
            <p:cNvPr id="24" name="Picture 23" descr="http://orgchem.colorado.edu/hndbksupport/filt/images/fluted.jpg"/>
            <p:cNvPicPr>
              <a:picLocks noChangeAspect="1" noChangeArrowheads="1"/>
            </p:cNvPicPr>
            <p:nvPr/>
          </p:nvPicPr>
          <p:blipFill>
            <a:blip r:embed="rId3" r:link="rId4">
              <a:extLst>
                <a:ext uri="{28A0092B-C50C-407E-A947-70E740481C1C}">
                  <a14:useLocalDpi xmlns:a14="http://schemas.microsoft.com/office/drawing/2010/main" val="0"/>
                </a:ext>
              </a:extLst>
            </a:blip>
            <a:srcRect b="17749"/>
            <a:stretch>
              <a:fillRect/>
            </a:stretch>
          </p:blipFill>
          <p:spPr bwMode="auto">
            <a:xfrm>
              <a:off x="8280" y="2252"/>
              <a:ext cx="6030" cy="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a:spLocks noChangeArrowheads="1"/>
            </p:cNvSpPr>
            <p:nvPr/>
          </p:nvSpPr>
          <p:spPr bwMode="auto">
            <a:xfrm>
              <a:off x="9370" y="2820"/>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sp>
          <p:nvSpPr>
            <p:cNvPr id="26" name="Rectangle 25"/>
            <p:cNvSpPr>
              <a:spLocks noChangeArrowheads="1"/>
            </p:cNvSpPr>
            <p:nvPr/>
          </p:nvSpPr>
          <p:spPr bwMode="auto">
            <a:xfrm>
              <a:off x="10370" y="3300"/>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sp>
          <p:nvSpPr>
            <p:cNvPr id="27" name="Rectangle 26"/>
            <p:cNvSpPr>
              <a:spLocks noChangeArrowheads="1"/>
            </p:cNvSpPr>
            <p:nvPr/>
          </p:nvSpPr>
          <p:spPr bwMode="auto">
            <a:xfrm>
              <a:off x="12270" y="3405"/>
              <a:ext cx="70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ro-RO"/>
            </a:p>
          </p:txBody>
        </p:sp>
      </p:grpSp>
    </p:spTree>
    <p:extLst>
      <p:ext uri="{BB962C8B-B14F-4D97-AF65-F5344CB8AC3E}">
        <p14:creationId xmlns:p14="http://schemas.microsoft.com/office/powerpoint/2010/main" val="366033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91681" y="188640"/>
            <a:ext cx="5328592" cy="369332"/>
          </a:xfrm>
          <a:prstGeom prst="rect">
            <a:avLst/>
          </a:prstGeom>
          <a:solidFill>
            <a:srgbClr val="FFC000"/>
          </a:solidFill>
        </p:spPr>
        <p:txBody>
          <a:bodyPr wrap="square">
            <a:spAutoFit/>
          </a:bodyPr>
          <a:lstStyle/>
          <a:p>
            <a:pPr algn="ctr"/>
            <a:r>
              <a:rPr lang="ro-RO" dirty="0" smtClean="0">
                <a:latin typeface="Arial Black" pitchFamily="34" charset="0"/>
              </a:rPr>
              <a:t>MONTAREA INSTALAŢIEI DE FILTRARE  </a:t>
            </a:r>
            <a:endParaRPr lang="ro-RO" dirty="0">
              <a:latin typeface="Arial Black" pitchFamily="34"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2485775" y="829632"/>
            <a:ext cx="3947578" cy="2409890"/>
          </a:xfrm>
          <a:prstGeom prst="rect">
            <a:avLst/>
          </a:prstGeom>
          <a:ln/>
        </p:spPr>
      </p:pic>
      <p:sp>
        <p:nvSpPr>
          <p:cNvPr id="8" name="Rectangle 7"/>
          <p:cNvSpPr/>
          <p:nvPr/>
        </p:nvSpPr>
        <p:spPr>
          <a:xfrm>
            <a:off x="0" y="3356992"/>
            <a:ext cx="9143999" cy="3139321"/>
          </a:xfrm>
          <a:prstGeom prst="rect">
            <a:avLst/>
          </a:prstGeom>
          <a:solidFill>
            <a:srgbClr val="FFC000"/>
          </a:solidFill>
        </p:spPr>
        <p:txBody>
          <a:bodyPr wrap="square">
            <a:spAutoFit/>
          </a:bodyPr>
          <a:lstStyle/>
          <a:p>
            <a:endParaRPr lang="ro-RO" dirty="0" smtClean="0"/>
          </a:p>
          <a:p>
            <a:endParaRPr lang="ro-RO" dirty="0" smtClean="0"/>
          </a:p>
          <a:p>
            <a:pPr algn="ctr"/>
            <a:r>
              <a:rPr lang="ro-RO" dirty="0" smtClean="0">
                <a:latin typeface="Arial Black" pitchFamily="34" charset="0"/>
              </a:rPr>
              <a:t>1- </a:t>
            </a:r>
            <a:r>
              <a:rPr lang="ro-RO" dirty="0">
                <a:latin typeface="Arial Black" pitchFamily="34" charset="0"/>
              </a:rPr>
              <a:t>stativ; 2 – inel metalic; 3 – pâlnie; 4 - pahar Berzelius; 5 - vas colector; 6 - baghetă de sticlă; 7 – filtru cutat. </a:t>
            </a:r>
          </a:p>
          <a:p>
            <a:pPr algn="just"/>
            <a:endParaRPr lang="ro-RO" dirty="0" smtClean="0">
              <a:latin typeface="Arial Black" pitchFamily="34" charset="0"/>
            </a:endParaRPr>
          </a:p>
          <a:p>
            <a:pPr algn="just"/>
            <a:endParaRPr lang="ro-RO" dirty="0">
              <a:latin typeface="Arial Black" pitchFamily="34" charset="0"/>
            </a:endParaRPr>
          </a:p>
          <a:p>
            <a:pPr algn="just"/>
            <a:r>
              <a:rPr lang="ro-RO" dirty="0">
                <a:latin typeface="Arial Black" pitchFamily="34" charset="0"/>
              </a:rPr>
              <a:t>ATENŢIE !!  Marginea hârtiei de filtru trebuie să fie cu 5-10 cm sub marginea pâlniei </a:t>
            </a:r>
            <a:r>
              <a:rPr lang="ro-RO" dirty="0" smtClean="0">
                <a:latin typeface="Arial Black" pitchFamily="34" charset="0"/>
              </a:rPr>
              <a:t>. </a:t>
            </a:r>
            <a:r>
              <a:rPr lang="ro-RO" dirty="0">
                <a:latin typeface="Arial Black" pitchFamily="34" charset="0"/>
              </a:rPr>
              <a:t>Filtrul se umezeşte bine cu apă distilată  Se toarnă amestecul lipindu-se ciocul paharului de o baghetă ţinută puţin oblic şi lăsând lichidul să se scurgă de-a lungul ei </a:t>
            </a:r>
            <a:r>
              <a:rPr lang="ro-RO" dirty="0" smtClean="0">
                <a:latin typeface="Arial Black" pitchFamily="34" charset="0"/>
              </a:rPr>
              <a:t>. </a:t>
            </a:r>
            <a:r>
              <a:rPr lang="ro-RO" dirty="0">
                <a:latin typeface="Arial Black" pitchFamily="34" charset="0"/>
              </a:rPr>
              <a:t>Nivelul lichidului din pâlnie trebuie să rămână întotdeauna cu 1 cm sub marginea hârtiei de filtru </a:t>
            </a:r>
          </a:p>
        </p:txBody>
      </p:sp>
      <p:sp>
        <p:nvSpPr>
          <p:cNvPr id="9" name="Text Box 2"/>
          <p:cNvSpPr txBox="1">
            <a:spLocks noChangeArrowheads="1"/>
          </p:cNvSpPr>
          <p:nvPr/>
        </p:nvSpPr>
        <p:spPr bwMode="auto">
          <a:xfrm>
            <a:off x="6473221" y="1029122"/>
            <a:ext cx="284480" cy="296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a:effectLst/>
                <a:latin typeface="Calibri"/>
                <a:ea typeface="Calibri"/>
                <a:cs typeface="Times New Roman"/>
              </a:rPr>
              <a:t>4</a:t>
            </a:r>
          </a:p>
        </p:txBody>
      </p:sp>
      <p:cxnSp>
        <p:nvCxnSpPr>
          <p:cNvPr id="13" name="Straight Connector 12"/>
          <p:cNvCxnSpPr/>
          <p:nvPr/>
        </p:nvCxnSpPr>
        <p:spPr>
          <a:xfrm flipV="1">
            <a:off x="5753141" y="1266632"/>
            <a:ext cx="720080" cy="148272"/>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 Box 2"/>
          <p:cNvSpPr txBox="1">
            <a:spLocks noChangeArrowheads="1"/>
          </p:cNvSpPr>
          <p:nvPr/>
        </p:nvSpPr>
        <p:spPr bwMode="auto">
          <a:xfrm>
            <a:off x="2223110" y="1340768"/>
            <a:ext cx="284480" cy="296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1</a:t>
            </a:r>
            <a:endParaRPr lang="ro-RO" sz="1100" dirty="0">
              <a:effectLst/>
              <a:latin typeface="Calibri"/>
              <a:ea typeface="Calibri"/>
              <a:cs typeface="Times New Roman"/>
            </a:endParaRPr>
          </a:p>
        </p:txBody>
      </p:sp>
      <p:cxnSp>
        <p:nvCxnSpPr>
          <p:cNvPr id="17" name="Straight Connector 16"/>
          <p:cNvCxnSpPr/>
          <p:nvPr/>
        </p:nvCxnSpPr>
        <p:spPr>
          <a:xfrm flipV="1">
            <a:off x="2415192" y="2806314"/>
            <a:ext cx="1304176" cy="41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2477827" y="2048052"/>
            <a:ext cx="1888178" cy="177697"/>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 Box 2"/>
          <p:cNvSpPr txBox="1">
            <a:spLocks noChangeArrowheads="1"/>
          </p:cNvSpPr>
          <p:nvPr/>
        </p:nvSpPr>
        <p:spPr bwMode="auto">
          <a:xfrm>
            <a:off x="2070710" y="2048915"/>
            <a:ext cx="436880" cy="22981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2</a:t>
            </a:r>
            <a:endParaRPr lang="ro-RO" sz="1100" dirty="0">
              <a:effectLst/>
              <a:latin typeface="Calibri"/>
              <a:ea typeface="Calibri"/>
              <a:cs typeface="Times New Roman"/>
            </a:endParaRPr>
          </a:p>
        </p:txBody>
      </p:sp>
      <p:sp>
        <p:nvSpPr>
          <p:cNvPr id="26" name="Text Box 2"/>
          <p:cNvSpPr txBox="1">
            <a:spLocks noChangeArrowheads="1"/>
          </p:cNvSpPr>
          <p:nvPr/>
        </p:nvSpPr>
        <p:spPr bwMode="auto">
          <a:xfrm>
            <a:off x="5382300" y="2699210"/>
            <a:ext cx="284480" cy="296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3</a:t>
            </a:r>
            <a:endParaRPr lang="ro-RO" sz="1100" dirty="0">
              <a:effectLst/>
              <a:latin typeface="Calibri"/>
              <a:ea typeface="Calibri"/>
              <a:cs typeface="Times New Roman"/>
            </a:endParaRPr>
          </a:p>
        </p:txBody>
      </p:sp>
      <p:cxnSp>
        <p:nvCxnSpPr>
          <p:cNvPr id="28" name="Straight Connector 27"/>
          <p:cNvCxnSpPr/>
          <p:nvPr/>
        </p:nvCxnSpPr>
        <p:spPr>
          <a:xfrm>
            <a:off x="4636655" y="2592107"/>
            <a:ext cx="651624" cy="21420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77827" y="1489040"/>
            <a:ext cx="616477"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 Box 2"/>
          <p:cNvSpPr txBox="1">
            <a:spLocks noChangeArrowheads="1"/>
          </p:cNvSpPr>
          <p:nvPr/>
        </p:nvSpPr>
        <p:spPr bwMode="auto">
          <a:xfrm>
            <a:off x="6615461" y="1859758"/>
            <a:ext cx="284480" cy="296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7</a:t>
            </a:r>
            <a:endParaRPr lang="ro-RO" sz="1100" dirty="0">
              <a:effectLst/>
              <a:latin typeface="Calibri"/>
              <a:ea typeface="Calibri"/>
              <a:cs typeface="Times New Roman"/>
            </a:endParaRPr>
          </a:p>
        </p:txBody>
      </p:sp>
      <p:sp>
        <p:nvSpPr>
          <p:cNvPr id="33" name="Text Box 2"/>
          <p:cNvSpPr txBox="1">
            <a:spLocks noChangeArrowheads="1"/>
          </p:cNvSpPr>
          <p:nvPr/>
        </p:nvSpPr>
        <p:spPr bwMode="auto">
          <a:xfrm>
            <a:off x="2863367" y="670902"/>
            <a:ext cx="157986" cy="3174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6</a:t>
            </a:r>
            <a:endParaRPr lang="ro-RO" sz="1100" dirty="0">
              <a:effectLst/>
              <a:latin typeface="Calibri"/>
              <a:ea typeface="Calibri"/>
              <a:cs typeface="Times New Roman"/>
            </a:endParaRPr>
          </a:p>
        </p:txBody>
      </p:sp>
      <p:cxnSp>
        <p:nvCxnSpPr>
          <p:cNvPr id="35" name="Straight Connector 34"/>
          <p:cNvCxnSpPr>
            <a:endCxn id="32" idx="1"/>
          </p:cNvCxnSpPr>
          <p:nvPr/>
        </p:nvCxnSpPr>
        <p:spPr>
          <a:xfrm>
            <a:off x="5104707" y="2008031"/>
            <a:ext cx="15107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2861223" y="2320972"/>
            <a:ext cx="918689" cy="184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33" idx="2"/>
          </p:cNvCxnSpPr>
          <p:nvPr/>
        </p:nvCxnSpPr>
        <p:spPr>
          <a:xfrm flipH="1" flipV="1">
            <a:off x="2942360" y="988362"/>
            <a:ext cx="777008" cy="189032"/>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 Box 2"/>
          <p:cNvSpPr txBox="1">
            <a:spLocks noChangeArrowheads="1"/>
          </p:cNvSpPr>
          <p:nvPr/>
        </p:nvSpPr>
        <p:spPr bwMode="auto">
          <a:xfrm>
            <a:off x="2130712" y="2688461"/>
            <a:ext cx="284480" cy="2965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ro-RO" sz="1100" dirty="0" smtClean="0">
                <a:effectLst/>
                <a:latin typeface="Calibri"/>
                <a:ea typeface="Calibri"/>
                <a:cs typeface="Times New Roman"/>
              </a:rPr>
              <a:t>5</a:t>
            </a:r>
            <a:endParaRPr lang="ro-RO" sz="1100" dirty="0">
              <a:effectLst/>
              <a:latin typeface="Calibri"/>
              <a:ea typeface="Calibri"/>
              <a:cs typeface="Times New Roman"/>
            </a:endParaRPr>
          </a:p>
        </p:txBody>
      </p:sp>
    </p:spTree>
    <p:extLst>
      <p:ext uri="{BB962C8B-B14F-4D97-AF65-F5344CB8AC3E}">
        <p14:creationId xmlns:p14="http://schemas.microsoft.com/office/powerpoint/2010/main" val="268945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318</Words>
  <Application>Microsoft Office PowerPoint</Application>
  <PresentationFormat>On-screen Show (4:3)</PresentationFormat>
  <Paragraphs>51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Admin</cp:lastModifiedBy>
  <cp:revision>22</cp:revision>
  <dcterms:created xsi:type="dcterms:W3CDTF">2020-03-17T19:55:35Z</dcterms:created>
  <dcterms:modified xsi:type="dcterms:W3CDTF">2020-08-13T07:44:49Z</dcterms:modified>
</cp:coreProperties>
</file>